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47" r:id="rId2"/>
    <p:sldId id="361" r:id="rId3"/>
    <p:sldId id="362" r:id="rId4"/>
    <p:sldId id="363" r:id="rId5"/>
    <p:sldId id="296" r:id="rId6"/>
    <p:sldId id="298" r:id="rId7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5B4D4ED-F04D-4C28-BD85-D09B01F8C31F}">
          <p14:sldIdLst>
            <p14:sldId id="347"/>
            <p14:sldId id="361"/>
            <p14:sldId id="362"/>
            <p14:sldId id="363"/>
            <p14:sldId id="296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nez, Maritza" initials="NM" lastIdx="9" clrIdx="0">
    <p:extLst>
      <p:ext uri="{19B8F6BF-5375-455C-9EA6-DF929625EA0E}">
        <p15:presenceInfo xmlns:p15="http://schemas.microsoft.com/office/powerpoint/2012/main" userId="S-1-5-21-549596881-266560194-1846952604-13142" providerId="AD"/>
      </p:ext>
    </p:extLst>
  </p:cmAuthor>
  <p:cmAuthor id="2" name="Barber, Sabrina" initials="BS" lastIdx="2" clrIdx="1">
    <p:extLst>
      <p:ext uri="{19B8F6BF-5375-455C-9EA6-DF929625EA0E}">
        <p15:presenceInfo xmlns:p15="http://schemas.microsoft.com/office/powerpoint/2012/main" userId="S-1-5-21-549596881-266560194-1846952604-7644" providerId="AD"/>
      </p:ext>
    </p:extLst>
  </p:cmAuthor>
  <p:cmAuthor id="3" name="Marquez, Darrin V" initials="MDV" lastIdx="0" clrIdx="2">
    <p:extLst>
      <p:ext uri="{19B8F6BF-5375-455C-9EA6-DF929625EA0E}">
        <p15:presenceInfo xmlns:p15="http://schemas.microsoft.com/office/powerpoint/2012/main" userId="S-1-5-21-549596881-266560194-1846952604-53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C32"/>
    <a:srgbClr val="5E94CA"/>
    <a:srgbClr val="F0F0F6"/>
    <a:srgbClr val="0066CC"/>
    <a:srgbClr val="F2F2F2"/>
    <a:srgbClr val="DEDEE6"/>
    <a:srgbClr val="1E1E64"/>
    <a:srgbClr val="BDD7A5"/>
    <a:srgbClr val="EF9889"/>
    <a:srgbClr val="74C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45" autoAdjust="0"/>
    <p:restoredTop sz="94651" autoAdjust="0"/>
  </p:normalViewPr>
  <p:slideViewPr>
    <p:cSldViewPr>
      <p:cViewPr varScale="1">
        <p:scale>
          <a:sx n="108" d="100"/>
          <a:sy n="108" d="100"/>
        </p:scale>
        <p:origin x="130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028440" cy="350521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11" y="2"/>
            <a:ext cx="4028440" cy="350521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F07009E3-3349-430B-A1C5-F1B3BD68537D}" type="datetimeFigureOut">
              <a:rPr lang="en-US" smtClean="0"/>
              <a:pPr/>
              <a:t>10/8/2024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666"/>
            <a:ext cx="4028440" cy="350521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1" y="6658666"/>
            <a:ext cx="4028440" cy="350521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C53FF693-C497-475A-A06E-1EEA7C32EA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197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4028440" cy="35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7" tIns="46244" rIns="92487" bIns="4624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811" y="2"/>
            <a:ext cx="4028440" cy="35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7" tIns="46244" rIns="92487" bIns="4624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641" y="3329940"/>
            <a:ext cx="7437120" cy="315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7" tIns="46244" rIns="92487" bIns="462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658666"/>
            <a:ext cx="4028440" cy="35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7" tIns="46244" rIns="92487" bIns="4624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811" y="6658666"/>
            <a:ext cx="4028440" cy="35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7" tIns="46244" rIns="92487" bIns="4624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7B9EFD-AE2C-4EF3-B7C7-9A29ABD6D2E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0454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B9EFD-AE2C-4EF3-B7C7-9A29ABD6D2E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222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B9EFD-AE2C-4EF3-B7C7-9A29ABD6D2E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520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447800"/>
          </a:xfrm>
        </p:spPr>
        <p:txBody>
          <a:bodyPr/>
          <a:lstStyle>
            <a:lvl1pPr marL="0" indent="0" algn="ctr">
              <a:buFontTx/>
              <a:buNone/>
              <a:defRPr i="0">
                <a:latin typeface="Arial Narrow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placeholder_log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4"/>
          <a:stretch/>
        </p:blipFill>
        <p:spPr>
          <a:xfrm>
            <a:off x="365760" y="5474970"/>
            <a:ext cx="8321040" cy="107823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696200" y="59436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www.iid.com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457200"/>
            <a:ext cx="8229600" cy="0"/>
          </a:xfrm>
          <a:prstGeom prst="line">
            <a:avLst/>
          </a:prstGeom>
          <a:ln w="12700" cmpd="sng">
            <a:solidFill>
              <a:srgbClr val="BAAA4A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29693B-DA61-4089-ADB3-F35BCC10550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879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87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60D9DA-6581-4B5F-AA38-07DD9B24F82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C9900"/>
              </a:buClr>
              <a:defRPr sz="2800"/>
            </a:lvl1pPr>
            <a:lvl2pPr>
              <a:defRPr sz="2400"/>
            </a:lvl2pPr>
            <a:lvl3pPr>
              <a:buClr>
                <a:srgbClr val="0066CC"/>
              </a:buCl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D1634A-12CD-4A5A-8C30-E71E5CFB558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5575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53360C-73B9-4008-90BE-9FF72099C1C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F77CFA-6D5D-4272-ADA5-6C4BB16111C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311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311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BB1AFFE-1285-4EA1-A81B-A7B46A7F945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615D71-C842-413C-8CC2-DF86015C8D8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7AEC26-51E7-41ED-BB64-1B57D15A54A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213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051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9FFC32-D31B-4C71-9B1C-B70F8F6A608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343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10138"/>
            <a:ext cx="5486400" cy="6524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88F27D-902C-45D0-87FF-5F0AC1409CA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ceholder_logo.jpg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4"/>
          <a:stretch/>
        </p:blipFill>
        <p:spPr>
          <a:xfrm>
            <a:off x="365760" y="5474970"/>
            <a:ext cx="8321040" cy="107823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</a:defRPr>
            </a:lvl1pPr>
          </a:lstStyle>
          <a:p>
            <a:fld id="{8B33E0C4-898C-494B-A41B-003DCFF38BF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457200"/>
            <a:ext cx="8229600" cy="0"/>
          </a:xfrm>
          <a:prstGeom prst="line">
            <a:avLst/>
          </a:prstGeom>
          <a:ln w="12700" cmpd="sng">
            <a:solidFill>
              <a:srgbClr val="BAAA4A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7696200" y="59436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www.iid.com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66CC"/>
        </a:buClr>
        <a:buChar char="•"/>
        <a:defRPr sz="3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3300"/>
        </a:buClr>
        <a:buFont typeface="Wingdings" pitchFamily="2" charset="2"/>
        <a:buChar char="§"/>
        <a:defRPr sz="2800" i="1">
          <a:solidFill>
            <a:schemeClr val="tx1"/>
          </a:solidFill>
          <a:latin typeface="Arial Narrow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sz="2400">
          <a:solidFill>
            <a:schemeClr val="tx1"/>
          </a:solidFill>
          <a:latin typeface="Arial Narrow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i="1">
          <a:solidFill>
            <a:schemeClr val="tx1"/>
          </a:solidFill>
          <a:latin typeface="Arial Narrow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Narrow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id.com/rebat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d.com/rebat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452E0-C7F5-0DFE-D5DC-8D6FD80E4F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Imperial Irrigation District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2024 Public Power Week –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Double Incentive Promotion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7B4410-75B5-035B-FA10-C896CD2A88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800" y="3940176"/>
            <a:ext cx="6400800" cy="14478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Sabrina Barber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Assistant Power Manager</a:t>
            </a:r>
          </a:p>
        </p:txBody>
      </p:sp>
    </p:spTree>
    <p:extLst>
      <p:ext uri="{BB962C8B-B14F-4D97-AF65-F5344CB8AC3E}">
        <p14:creationId xmlns:p14="http://schemas.microsoft.com/office/powerpoint/2010/main" val="275315000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FB82374-43B0-4AC8-BED6-257F86E1EA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9" r="11236"/>
          <a:stretch/>
        </p:blipFill>
        <p:spPr>
          <a:xfrm>
            <a:off x="1943100" y="4551611"/>
            <a:ext cx="5562600" cy="15107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7ED655-9F94-22D3-08D7-D404E95AB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Energy Rewards Rebates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9C1E4C-A895-42B3-B568-2A8607CB4A2E}"/>
              </a:ext>
            </a:extLst>
          </p:cNvPr>
          <p:cNvSpPr txBox="1">
            <a:spLocks/>
          </p:cNvSpPr>
          <p:nvPr/>
        </p:nvSpPr>
        <p:spPr bwMode="auto">
          <a:xfrm>
            <a:off x="457201" y="1250707"/>
            <a:ext cx="822959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Char char="•"/>
              <a:defRPr sz="28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§"/>
              <a:defRPr sz="2400" i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 i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Offers numerous rebates for energy-efficient measures that customers purchase for their homes to reduce energy costs and improve their comfort.</a:t>
            </a:r>
          </a:p>
          <a:p>
            <a:pPr marL="57150" indent="0">
              <a:buNone/>
            </a:pPr>
            <a:endParaRPr lang="en-US" sz="2400" kern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6C4202-88EE-4060-8CE1-B5F5D43F9D36}"/>
              </a:ext>
            </a:extLst>
          </p:cNvPr>
          <p:cNvSpPr/>
          <p:nvPr/>
        </p:nvSpPr>
        <p:spPr>
          <a:xfrm>
            <a:off x="990600" y="1899829"/>
            <a:ext cx="51013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+mj-lt"/>
                <a:cs typeface="Arial" panose="020B0604020202020204" pitchFamily="34" charset="0"/>
              </a:rPr>
              <a:t>Measures include:</a:t>
            </a:r>
            <a:endParaRPr lang="en-US" kern="0" dirty="0">
              <a:latin typeface="+mj-lt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kern="0" dirty="0">
                <a:latin typeface="+mj-lt"/>
                <a:cs typeface="Arial" panose="020B0604020202020204" pitchFamily="34" charset="0"/>
              </a:rPr>
              <a:t>ENERGY STAR® </a:t>
            </a:r>
            <a:r>
              <a:rPr lang="en-US" i="1" dirty="0">
                <a:latin typeface="+mj-lt"/>
                <a:cs typeface="Arial" panose="020B0604020202020204" pitchFamily="34" charset="0"/>
              </a:rPr>
              <a:t>Refrigerator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>
                <a:latin typeface="+mj-lt"/>
                <a:cs typeface="Arial" panose="020B0604020202020204" pitchFamily="34" charset="0"/>
              </a:rPr>
              <a:t>ENERGY STAR</a:t>
            </a:r>
            <a:r>
              <a:rPr lang="en-US" kern="0" dirty="0">
                <a:latin typeface="+mj-lt"/>
                <a:cs typeface="Arial" panose="020B0604020202020204" pitchFamily="34" charset="0"/>
              </a:rPr>
              <a:t>®</a:t>
            </a:r>
            <a:r>
              <a:rPr lang="en-US" i="1" dirty="0">
                <a:latin typeface="+mj-lt"/>
                <a:cs typeface="Arial" panose="020B0604020202020204" pitchFamily="34" charset="0"/>
              </a:rPr>
              <a:t> Room AC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>
                <a:latin typeface="+mj-lt"/>
                <a:cs typeface="Arial" panose="020B0604020202020204" pitchFamily="34" charset="0"/>
              </a:rPr>
              <a:t>ENERGY STAR</a:t>
            </a:r>
            <a:r>
              <a:rPr lang="en-US" kern="0" dirty="0">
                <a:latin typeface="+mj-lt"/>
                <a:cs typeface="Arial" panose="020B0604020202020204" pitchFamily="34" charset="0"/>
              </a:rPr>
              <a:t>® </a:t>
            </a:r>
            <a:r>
              <a:rPr lang="en-US" i="1" kern="0" dirty="0">
                <a:latin typeface="+mj-lt"/>
                <a:cs typeface="Arial" panose="020B0604020202020204" pitchFamily="34" charset="0"/>
              </a:rPr>
              <a:t>Dishwasher</a:t>
            </a:r>
            <a:endParaRPr lang="en-US" i="1" dirty="0">
              <a:latin typeface="+mj-lt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>
                <a:latin typeface="+mj-lt"/>
                <a:cs typeface="Arial" panose="020B0604020202020204" pitchFamily="34" charset="0"/>
              </a:rPr>
              <a:t>ENERGY STAR</a:t>
            </a:r>
            <a:r>
              <a:rPr lang="en-US" kern="0" dirty="0">
                <a:latin typeface="+mj-lt"/>
                <a:cs typeface="Arial" panose="020B0604020202020204" pitchFamily="34" charset="0"/>
              </a:rPr>
              <a:t>®</a:t>
            </a:r>
            <a:r>
              <a:rPr lang="en-US" i="1" dirty="0">
                <a:latin typeface="+mj-lt"/>
                <a:cs typeface="Arial" panose="020B0604020202020204" pitchFamily="34" charset="0"/>
              </a:rPr>
              <a:t> Thermostat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kern="0" dirty="0">
                <a:latin typeface="+mj-lt"/>
                <a:cs typeface="Arial" panose="020B0604020202020204" pitchFamily="34" charset="0"/>
              </a:rPr>
              <a:t>ENERGY STAR® Electric </a:t>
            </a:r>
            <a:r>
              <a:rPr lang="en-US" i="1" dirty="0">
                <a:latin typeface="+mj-lt"/>
                <a:cs typeface="Arial" panose="020B0604020202020204" pitchFamily="34" charset="0"/>
              </a:rPr>
              <a:t>Clothes Washer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>
                <a:latin typeface="+mj-lt"/>
                <a:cs typeface="Arial" panose="020B0604020202020204" pitchFamily="34" charset="0"/>
              </a:rPr>
              <a:t>ENERGY STAR</a:t>
            </a:r>
            <a:r>
              <a:rPr lang="en-US" kern="0" dirty="0">
                <a:latin typeface="+mj-lt"/>
                <a:cs typeface="Arial" panose="020B0604020202020204" pitchFamily="34" charset="0"/>
              </a:rPr>
              <a:t>®</a:t>
            </a:r>
            <a:r>
              <a:rPr lang="en-US" i="1" dirty="0">
                <a:latin typeface="+mj-lt"/>
                <a:cs typeface="Arial" panose="020B0604020202020204" pitchFamily="34" charset="0"/>
              </a:rPr>
              <a:t> Electric Clothes Dryer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kern="0" dirty="0">
                <a:latin typeface="+mj-lt"/>
                <a:cs typeface="Arial" panose="020B0604020202020204" pitchFamily="34" charset="0"/>
              </a:rPr>
              <a:t>ENERGY STAR® </a:t>
            </a:r>
            <a:r>
              <a:rPr lang="en-US" i="1" dirty="0">
                <a:latin typeface="+mj-lt"/>
                <a:cs typeface="Arial" panose="020B0604020202020204" pitchFamily="34" charset="0"/>
              </a:rPr>
              <a:t>Dual-Pane Windows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>
                <a:latin typeface="+mj-lt"/>
                <a:cs typeface="Arial" panose="020B0604020202020204" pitchFamily="34" charset="0"/>
              </a:rPr>
              <a:t>ENERGY STAR</a:t>
            </a:r>
            <a:r>
              <a:rPr lang="en-US" kern="0" dirty="0">
                <a:latin typeface="+mj-lt"/>
                <a:cs typeface="Arial" panose="020B0604020202020204" pitchFamily="34" charset="0"/>
              </a:rPr>
              <a:t>®</a:t>
            </a:r>
            <a:r>
              <a:rPr lang="en-US" i="1" dirty="0">
                <a:latin typeface="+mj-lt"/>
                <a:cs typeface="Arial" panose="020B0604020202020204" pitchFamily="34" charset="0"/>
              </a:rPr>
              <a:t> Variable-Speed Pool Pump</a:t>
            </a:r>
          </a:p>
          <a:p>
            <a:pPr>
              <a:buFont typeface="Arial" panose="020B0604020202020204" pitchFamily="34" charset="0"/>
              <a:buChar char="•"/>
            </a:pP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473068-6EA5-4F7E-AF65-84B3692A56D3}"/>
              </a:ext>
            </a:extLst>
          </p:cNvPr>
          <p:cNvSpPr txBox="1"/>
          <p:nvPr/>
        </p:nvSpPr>
        <p:spPr>
          <a:xfrm>
            <a:off x="4724400" y="2161960"/>
            <a:ext cx="37718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285750">
              <a:buFont typeface="Arial" panose="020B0604020202020204" pitchFamily="34" charset="0"/>
              <a:buChar char="•"/>
            </a:pPr>
            <a:r>
              <a:rPr lang="en-US" i="1" kern="0" dirty="0">
                <a:latin typeface="+mj-lt"/>
                <a:cs typeface="Arial" panose="020B0604020202020204" pitchFamily="34" charset="0"/>
              </a:rPr>
              <a:t>Shade Screens</a:t>
            </a:r>
          </a:p>
          <a:p>
            <a:pPr marL="685800" lvl="1" indent="-285750">
              <a:buFont typeface="Arial" panose="020B0604020202020204" pitchFamily="34" charset="0"/>
              <a:buChar char="•"/>
            </a:pPr>
            <a:r>
              <a:rPr lang="en-US" i="1" kern="0" dirty="0">
                <a:latin typeface="+mj-lt"/>
                <a:cs typeface="Arial" panose="020B0604020202020204" pitchFamily="34" charset="0"/>
              </a:rPr>
              <a:t>Attic Fan</a:t>
            </a:r>
          </a:p>
          <a:p>
            <a:pPr marL="685800" lvl="1" indent="-285750">
              <a:buFont typeface="Arial" panose="020B0604020202020204" pitchFamily="34" charset="0"/>
              <a:buChar char="•"/>
            </a:pPr>
            <a:r>
              <a:rPr lang="en-US" i="1" kern="0" dirty="0">
                <a:latin typeface="+mj-lt"/>
                <a:cs typeface="Arial" panose="020B0604020202020204" pitchFamily="34" charset="0"/>
              </a:rPr>
              <a:t>Attic Insulation </a:t>
            </a:r>
          </a:p>
          <a:p>
            <a:pPr marL="685800" indent="-285750">
              <a:buFont typeface="Arial" panose="020B0604020202020204" pitchFamily="34" charset="0"/>
              <a:buChar char="•"/>
            </a:pPr>
            <a:r>
              <a:rPr lang="en-US" i="1" kern="0" dirty="0">
                <a:latin typeface="+mj-lt"/>
                <a:cs typeface="Arial" panose="020B0604020202020204" pitchFamily="34" charset="0"/>
              </a:rPr>
              <a:t>Radiant Barrier</a:t>
            </a:r>
          </a:p>
          <a:p>
            <a:pPr marL="685800" indent="-285750">
              <a:buFont typeface="Arial" panose="020B0604020202020204" pitchFamily="34" charset="0"/>
              <a:buChar char="•"/>
            </a:pPr>
            <a:r>
              <a:rPr lang="en-US" i="1" kern="0" dirty="0">
                <a:latin typeface="+mj-lt"/>
                <a:cs typeface="Arial" panose="020B0604020202020204" pitchFamily="34" charset="0"/>
              </a:rPr>
              <a:t>Evaporative Cooler</a:t>
            </a:r>
          </a:p>
          <a:p>
            <a:pPr marL="685800" indent="-285750">
              <a:buFont typeface="Arial" panose="020B0604020202020204" pitchFamily="34" charset="0"/>
              <a:buChar char="•"/>
            </a:pPr>
            <a:r>
              <a:rPr lang="en-US" i="1" kern="0" dirty="0">
                <a:latin typeface="+mj-lt"/>
                <a:cs typeface="Arial" panose="020B0604020202020204" pitchFamily="34" charset="0"/>
              </a:rPr>
              <a:t>Ductless Mini-Split System</a:t>
            </a:r>
          </a:p>
          <a:p>
            <a:pPr marL="685800" indent="-285750">
              <a:buFont typeface="Arial" panose="020B0604020202020204" pitchFamily="34" charset="0"/>
              <a:buChar char="•"/>
            </a:pPr>
            <a:r>
              <a:rPr lang="en-US" i="1" kern="0" dirty="0">
                <a:latin typeface="+mj-lt"/>
                <a:cs typeface="Arial" panose="020B0604020202020204" pitchFamily="34" charset="0"/>
              </a:rPr>
              <a:t>HVAC System</a:t>
            </a:r>
          </a:p>
          <a:p>
            <a:pPr marL="685800" indent="-285750">
              <a:buFont typeface="Arial" panose="020B0604020202020204" pitchFamily="34" charset="0"/>
              <a:buChar char="•"/>
            </a:pPr>
            <a:r>
              <a:rPr lang="en-US" i="1" kern="0" dirty="0">
                <a:latin typeface="+mj-lt"/>
                <a:cs typeface="Arial" panose="020B0604020202020204" pitchFamily="34" charset="0"/>
              </a:rPr>
              <a:t>HVAC-Gas to Electric Conversion</a:t>
            </a:r>
          </a:p>
        </p:txBody>
      </p:sp>
    </p:spTree>
    <p:extLst>
      <p:ext uri="{BB962C8B-B14F-4D97-AF65-F5344CB8AC3E}">
        <p14:creationId xmlns:p14="http://schemas.microsoft.com/office/powerpoint/2010/main" val="32661547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A5F3501-D23F-4C8E-8A3D-DCFDF4702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886200"/>
            <a:ext cx="2072935" cy="20729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2FEBC0-F4ED-4D0F-8720-68B029D72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Rewards – Double Incentive Promo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9C934C2-B136-4C9B-B9D3-320ED43DFD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316507"/>
              </p:ext>
            </p:extLst>
          </p:nvPr>
        </p:nvGraphicFramePr>
        <p:xfrm>
          <a:off x="533400" y="1423726"/>
          <a:ext cx="4582357" cy="3605468"/>
        </p:xfrm>
        <a:graphic>
          <a:graphicData uri="http://schemas.openxmlformats.org/drawingml/2006/table">
            <a:tbl>
              <a:tblPr/>
              <a:tblGrid>
                <a:gridCol w="1670491">
                  <a:extLst>
                    <a:ext uri="{9D8B030D-6E8A-4147-A177-3AD203B41FA5}">
                      <a16:colId xmlns:a16="http://schemas.microsoft.com/office/drawing/2014/main" val="2965477132"/>
                    </a:ext>
                  </a:extLst>
                </a:gridCol>
                <a:gridCol w="1455933">
                  <a:extLst>
                    <a:ext uri="{9D8B030D-6E8A-4147-A177-3AD203B41FA5}">
                      <a16:colId xmlns:a16="http://schemas.microsoft.com/office/drawing/2014/main" val="1064744039"/>
                    </a:ext>
                  </a:extLst>
                </a:gridCol>
                <a:gridCol w="1455933">
                  <a:extLst>
                    <a:ext uri="{9D8B030D-6E8A-4147-A177-3AD203B41FA5}">
                      <a16:colId xmlns:a16="http://schemas.microsoft.com/office/drawing/2014/main" val="3984212166"/>
                    </a:ext>
                  </a:extLst>
                </a:gridCol>
              </a:tblGrid>
              <a:tr h="2502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900983"/>
                  </a:ext>
                </a:extLst>
              </a:tr>
              <a:tr h="238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Refrigerator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$75/unit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$150/unit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4670095"/>
                  </a:ext>
                </a:extLst>
              </a:tr>
              <a:tr h="238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Clothes Washer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$75/unit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$150/unit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2822647"/>
                  </a:ext>
                </a:extLst>
              </a:tr>
              <a:tr h="238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Clothes Dryer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$75/unit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$150/unit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14804"/>
                  </a:ext>
                </a:extLst>
              </a:tr>
              <a:tr h="238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Windows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$2/sq.ft.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$4/sq.ft.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886722"/>
                  </a:ext>
                </a:extLst>
              </a:tr>
              <a:tr h="238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Shade Screens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$1/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sq.ft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$2/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sq.ft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9325159"/>
                  </a:ext>
                </a:extLst>
              </a:tr>
              <a:tr h="238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Pool Pumps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$200/unit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$400/unit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9534673"/>
                  </a:ext>
                </a:extLst>
              </a:tr>
              <a:tr h="238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Attic Fan (Electric)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$75/unit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$150/unit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560729"/>
                  </a:ext>
                </a:extLst>
              </a:tr>
              <a:tr h="238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Attic Fan (Solar)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$125/unit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$250/unit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628717"/>
                  </a:ext>
                </a:extLst>
              </a:tr>
              <a:tr h="238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Attic Insulation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$0.30/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sq.ft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$0.60/sq.ft.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0471850"/>
                  </a:ext>
                </a:extLst>
              </a:tr>
              <a:tr h="238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Radiant Barrier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$0.30/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sq.ft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$0.60/sq.ft.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2284268"/>
                  </a:ext>
                </a:extLst>
              </a:tr>
              <a:tr h="238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Room A/C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$100/unit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$200/unit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5512572"/>
                  </a:ext>
                </a:extLst>
              </a:tr>
              <a:tr h="238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Evaporative Cooler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$300/unit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$600/unit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6362436"/>
                  </a:ext>
                </a:extLst>
              </a:tr>
              <a:tr h="2388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Mini-split System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$200/unit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$400/unit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8919722"/>
                  </a:ext>
                </a:extLst>
              </a:tr>
              <a:tr h="25022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Thermostat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$50/unit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$100/unit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1370885"/>
                  </a:ext>
                </a:extLst>
              </a:tr>
            </a:tbl>
          </a:graphicData>
        </a:graphic>
      </p:graphicFrame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45E9F1B-478F-4156-AFA2-2212822CF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423723"/>
            <a:ext cx="3352800" cy="3733800"/>
          </a:xfrm>
        </p:spPr>
        <p:txBody>
          <a:bodyPr/>
          <a:lstStyle/>
          <a:p>
            <a:pPr>
              <a:buClrTx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Double incentives during the month of October</a:t>
            </a:r>
          </a:p>
          <a:p>
            <a:pPr>
              <a:buClrTx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Equipment must meet existing program eligibility criteria</a:t>
            </a:r>
          </a:p>
          <a:p>
            <a:pPr>
              <a:buClrTx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Detailed information available online at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www.iid.com/rebates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735921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FEBC0-F4ED-4D0F-8720-68B029D72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Rewards – HVAC Promo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45E9F1B-478F-4156-AFA2-2212822CF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219200"/>
            <a:ext cx="7848600" cy="3733800"/>
          </a:xfrm>
        </p:spPr>
        <p:txBody>
          <a:bodyPr/>
          <a:lstStyle/>
          <a:p>
            <a:pPr>
              <a:buClrTx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HVAC Gas to Electric measure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excluded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from promotion</a:t>
            </a:r>
          </a:p>
          <a:p>
            <a:pPr>
              <a:buClrTx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HVAC equipment must meet existing program eligibility criteria</a:t>
            </a:r>
          </a:p>
          <a:p>
            <a:pPr>
              <a:buClrTx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Incentive levels</a:t>
            </a:r>
          </a:p>
          <a:p>
            <a:pPr lvl="1">
              <a:buClrTx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Tier 1:  Current - $125/ton, Promo - $250/ton</a:t>
            </a:r>
          </a:p>
          <a:p>
            <a:pPr lvl="1">
              <a:buClrTx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Tier 2:  Current - $200/ton, Promo - $400/ton</a:t>
            </a:r>
          </a:p>
          <a:p>
            <a:pPr lvl="1">
              <a:buClrTx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Tier 3:  Current - $300/ton, Promo - $600/ton</a:t>
            </a:r>
          </a:p>
          <a:p>
            <a:pPr>
              <a:buClrTx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Installation must be performed by a contractor on IID’s Participating Contractor, unless self-installing.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Detailed information available online at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www.iid.com/rebates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C3784D-2A00-470E-8F8D-C69480F7E1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81200"/>
            <a:ext cx="5791200" cy="151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7886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1069E-3D7D-4CF8-898A-0A395CB78E8D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86160F-E194-4C06-9161-337D270DD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609600"/>
          </a:xfrm>
        </p:spPr>
        <p:txBody>
          <a:bodyPr/>
          <a:lstStyle/>
          <a:p>
            <a:r>
              <a:rPr lang="en-US" dirty="0"/>
              <a:t>Overview of Programs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1CF8AF8-911F-46BE-B8A9-58F1F7B45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295400"/>
            <a:ext cx="777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Char char="•"/>
              <a:defRPr sz="28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§"/>
              <a:defRPr sz="2400" i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 i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 dirty="0"/>
              <a:t>Income-Based Programs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REAP – Residential Energy Assistance Program 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eGreen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EEAP – Emergency Energy Assistance Program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2200" dirty="0"/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 dirty="0"/>
              <a:t>Medical Program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MEEUAP – Medical Equipment Energy Usage Assistance Program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2200" dirty="0"/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 dirty="0"/>
              <a:t>Public Benefit Programs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Energy Rewards Rebate Program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Residential Weatherization Program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ReCharge – EV Charger Program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Green Grants (not-for-profit organizations)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/>
              <a:t>Custom Energy Solutions Program (non-residential)</a:t>
            </a:r>
          </a:p>
        </p:txBody>
      </p:sp>
    </p:spTree>
    <p:extLst>
      <p:ext uri="{BB962C8B-B14F-4D97-AF65-F5344CB8AC3E}">
        <p14:creationId xmlns:p14="http://schemas.microsoft.com/office/powerpoint/2010/main" val="275120419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1069E-3D7D-4CF8-898A-0A395CB78E8D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12192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IID Programs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Point of Contacts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2133599"/>
            <a:ext cx="8458200" cy="2133601"/>
          </a:xfrm>
        </p:spPr>
        <p:txBody>
          <a:bodyPr numCol="3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200" b="1" dirty="0">
                <a:cs typeface="Arial" panose="020B0604020202020204" pitchFamily="34" charset="0"/>
              </a:rPr>
              <a:t>Low-Income &amp; Medical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>
                <a:cs typeface="Arial" panose="020B0604020202020204" pitchFamily="34" charset="0"/>
              </a:rPr>
              <a:t>William James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>
                <a:cs typeface="Arial" panose="020B0604020202020204" pitchFamily="34" charset="0"/>
              </a:rPr>
              <a:t>Officer of Collections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>
                <a:cs typeface="Arial" panose="020B0604020202020204" pitchFamily="34" charset="0"/>
              </a:rPr>
              <a:t>(760) 339-9481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>
                <a:cs typeface="Arial" panose="020B0604020202020204" pitchFamily="34" charset="0"/>
              </a:rPr>
              <a:t>wkjames@iid.com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000" dirty="0"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b="1">
                <a:cs typeface="Arial" panose="020B0604020202020204" pitchFamily="34" charset="0"/>
              </a:rPr>
              <a:t>Power Programs</a:t>
            </a:r>
            <a:endParaRPr lang="en-US" sz="2200" b="1" dirty="0"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>
                <a:cs typeface="Arial" panose="020B0604020202020204" pitchFamily="34" charset="0"/>
              </a:rPr>
              <a:t>Sabrina C. Barber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>
                <a:cs typeface="Arial" panose="020B0604020202020204" pitchFamily="34" charset="0"/>
              </a:rPr>
              <a:t>Assistant Power Manager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>
                <a:cs typeface="Arial" panose="020B0604020202020204" pitchFamily="34" charset="0"/>
              </a:rPr>
              <a:t>(760) 482-3686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>
                <a:cs typeface="Arial" panose="020B0604020202020204" pitchFamily="34" charset="0"/>
              </a:rPr>
              <a:t>scbarber@iid.com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000" dirty="0"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b="1" dirty="0">
                <a:cs typeface="Arial" panose="020B0604020202020204" pitchFamily="34" charset="0"/>
              </a:rPr>
              <a:t>Outreach Opportunities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>
                <a:cs typeface="Arial" panose="020B0604020202020204" pitchFamily="34" charset="0"/>
              </a:rPr>
              <a:t>Susie Carrillo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>
                <a:cs typeface="Arial" panose="020B0604020202020204" pitchFamily="34" charset="0"/>
              </a:rPr>
              <a:t>Officer, Community Outreach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sz="2000" dirty="0">
                <a:cs typeface="Arial" panose="020B0604020202020204" pitchFamily="34" charset="0"/>
              </a:rPr>
              <a:t>(760) 482-3372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sz="2000" dirty="0">
                <a:cs typeface="Arial" panose="020B0604020202020204" pitchFamily="34" charset="0"/>
              </a:rPr>
              <a:t>sc</a:t>
            </a:r>
            <a:r>
              <a:rPr lang="es-ES" sz="2000" dirty="0">
                <a:cs typeface="Arial" panose="020B0604020202020204" pitchFamily="34" charset="0"/>
              </a:rPr>
              <a:t>arrillo@iid.com</a:t>
            </a:r>
            <a:endParaRPr lang="it-IT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08562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Narrow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15570</TotalTime>
  <Words>527</Words>
  <Application>Microsoft Office PowerPoint</Application>
  <PresentationFormat>On-screen Show (4:3)</PresentationFormat>
  <Paragraphs>122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 Narrow</vt:lpstr>
      <vt:lpstr>Wingdings</vt:lpstr>
      <vt:lpstr>Default Design</vt:lpstr>
      <vt:lpstr>Imperial Irrigation District  2024 Public Power Week – Double Incentive Promotion</vt:lpstr>
      <vt:lpstr> Energy Rewards Rebates</vt:lpstr>
      <vt:lpstr>Energy Rewards – Double Incentive Promo</vt:lpstr>
      <vt:lpstr>Energy Rewards – HVAC Promo</vt:lpstr>
      <vt:lpstr>Overview of Programs</vt:lpstr>
      <vt:lpstr>IID Programs Point of Contacts</vt:lpstr>
    </vt:vector>
  </TitlesOfParts>
  <Company>Imperial Irrigation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Stella</dc:creator>
  <cp:lastModifiedBy>Barber, Sabrina</cp:lastModifiedBy>
  <cp:revision>1038</cp:revision>
  <cp:lastPrinted>2023-09-19T00:03:22Z</cp:lastPrinted>
  <dcterms:created xsi:type="dcterms:W3CDTF">2009-08-04T14:50:54Z</dcterms:created>
  <dcterms:modified xsi:type="dcterms:W3CDTF">2024-10-08T20:16:27Z</dcterms:modified>
</cp:coreProperties>
</file>